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05613" cy="9939338"/>
  <p:embeddedFontLst>
    <p:embeddedFont>
      <p:font typeface="Bosch Office Sans" charset="0"/>
      <p:regular r:id="rId4"/>
      <p:bold r:id="rId5"/>
      <p:italic r:id="rId6"/>
      <p:boldItalic r:id="rId7"/>
    </p:embeddedFont>
    <p:embeddedFont>
      <p:font typeface="Wingdings 3" pitchFamily="18" charset="2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de-DE"/>
    </a:defPPr>
    <a:lvl1pPr algn="l" defTabSz="106362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sch Office Sans"/>
        <a:ea typeface="+mn-ea"/>
        <a:cs typeface="Arial" charset="0"/>
      </a:defRPr>
    </a:lvl1pPr>
    <a:lvl2pPr marL="531813" indent="-74613" algn="l" defTabSz="106362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sch Office Sans"/>
        <a:ea typeface="+mn-ea"/>
        <a:cs typeface="Arial" charset="0"/>
      </a:defRPr>
    </a:lvl2pPr>
    <a:lvl3pPr marL="1063625" indent="-149225" algn="l" defTabSz="106362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sch Office Sans"/>
        <a:ea typeface="+mn-ea"/>
        <a:cs typeface="Arial" charset="0"/>
      </a:defRPr>
    </a:lvl3pPr>
    <a:lvl4pPr marL="1595438" indent="-223838" algn="l" defTabSz="106362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sch Office Sans"/>
        <a:ea typeface="+mn-ea"/>
        <a:cs typeface="Arial" charset="0"/>
      </a:defRPr>
    </a:lvl4pPr>
    <a:lvl5pPr marL="2128838" indent="-300038" algn="l" defTabSz="106362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sch Office Sans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osch Office Sans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osch Office Sans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osch Office Sans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osch Office Sans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cha Le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CB2B2"/>
    <a:srgbClr val="CCFFCC"/>
    <a:srgbClr val="F1F1F1"/>
    <a:srgbClr val="C563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319" autoAdjust="0"/>
    <p:restoredTop sz="94660"/>
  </p:normalViewPr>
  <p:slideViewPr>
    <p:cSldViewPr snapToGrid="0">
      <p:cViewPr>
        <p:scale>
          <a:sx n="75" d="100"/>
          <a:sy n="75" d="100"/>
        </p:scale>
        <p:origin x="-3978" y="-612"/>
      </p:cViewPr>
      <p:guideLst>
        <p:guide orient="horz" pos="256"/>
        <p:guide orient="horz" pos="1053"/>
        <p:guide orient="horz" pos="1310"/>
        <p:guide orient="horz" pos="5522"/>
        <p:guide pos="133"/>
        <p:guide pos="4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64471" fontAlgn="auto">
              <a:spcBef>
                <a:spcPts val="0"/>
              </a:spcBef>
              <a:spcAft>
                <a:spcPts val="0"/>
              </a:spcAft>
              <a:defRPr sz="1200">
                <a:latin typeface="Bosch Office Sans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64471" fontAlgn="auto">
              <a:spcBef>
                <a:spcPts val="0"/>
              </a:spcBef>
              <a:spcAft>
                <a:spcPts val="0"/>
              </a:spcAft>
              <a:defRPr sz="1200" smtClean="0">
                <a:latin typeface="Bosch Office Sans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19D8465-E8A3-4038-9445-E547AA19AB67}" type="datetimeFigureOut">
              <a:rPr lang="de-DE"/>
              <a:pPr>
                <a:defRPr/>
              </a:pPr>
              <a:t>05.12.2018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225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64471" fontAlgn="auto">
              <a:spcBef>
                <a:spcPts val="0"/>
              </a:spcBef>
              <a:spcAft>
                <a:spcPts val="0"/>
              </a:spcAft>
              <a:defRPr sz="1200">
                <a:latin typeface="Bosch Office Sans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64471" fontAlgn="auto">
              <a:spcBef>
                <a:spcPts val="0"/>
              </a:spcBef>
              <a:spcAft>
                <a:spcPts val="0"/>
              </a:spcAft>
              <a:defRPr sz="1200" smtClean="0">
                <a:latin typeface="Bosch Office Sans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63715C8-DE61-4907-AD28-185D66EEE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6362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31813" algn="l" defTabSz="106362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63625" algn="l" defTabSz="106362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95438" algn="l" defTabSz="106362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128838" algn="l" defTabSz="106362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661178" algn="l" defTabSz="1064471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6pPr>
    <a:lvl7pPr marL="3193413" algn="l" defTabSz="1064471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7pPr>
    <a:lvl8pPr marL="3725651" algn="l" defTabSz="1064471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8pPr>
    <a:lvl9pPr marL="4257886" algn="l" defTabSz="1064471" rtl="0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447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97" dirty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63625" fontAlgn="base">
              <a:spcBef>
                <a:spcPct val="0"/>
              </a:spcBef>
              <a:spcAft>
                <a:spcPct val="0"/>
              </a:spcAft>
            </a:pPr>
            <a:fld id="{5858FBA0-3718-499F-B95D-B4CB8335B082}" type="slidenum">
              <a:rPr lang="de-DE">
                <a:latin typeface="Bosch Office Sans"/>
                <a:cs typeface="Arial" charset="0"/>
              </a:rPr>
              <a:pPr defTabSz="1063625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latin typeface="Bosch Office Sans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058538" cy="203879"/>
          </a:xfrm>
          <a:effectLst/>
          <a:extLst>
            <a:ext uri="{AF507438-7753-43E0-B8FC-AC1667EBCBE1}"/>
            <a:ext uri="{53640926-AAD7-44D8-BBD7-CCE9431645EC}"/>
          </a:extLst>
        </p:spPr>
        <p:txBody>
          <a:bodyPr wrap="none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11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1pPr>
            <a:lvl2pPr marL="257214" indent="0" algn="ctr">
              <a:buNone/>
              <a:defRPr sz="1126"/>
            </a:lvl2pPr>
            <a:lvl3pPr marL="514427" indent="0" algn="ctr">
              <a:buNone/>
              <a:defRPr sz="1012"/>
            </a:lvl3pPr>
            <a:lvl4pPr marL="771641" indent="0" algn="ctr">
              <a:buNone/>
              <a:defRPr sz="900"/>
            </a:lvl4pPr>
            <a:lvl5pPr marL="1028854" indent="0" algn="ctr">
              <a:buNone/>
              <a:defRPr sz="900"/>
            </a:lvl5pPr>
            <a:lvl6pPr marL="1286067" indent="0" algn="ctr">
              <a:buNone/>
              <a:defRPr sz="900"/>
            </a:lvl6pPr>
            <a:lvl7pPr marL="1543280" indent="0" algn="ctr">
              <a:buNone/>
              <a:defRPr sz="900"/>
            </a:lvl7pPr>
            <a:lvl8pPr marL="1800495" indent="0" algn="ctr">
              <a:buNone/>
              <a:defRPr sz="900"/>
            </a:lvl8pPr>
            <a:lvl9pPr marL="2057707" indent="0" algn="ctr">
              <a:buNone/>
              <a:defRPr sz="9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42" y="415914"/>
            <a:ext cx="6065420" cy="8354985"/>
          </a:xfrm>
          <a:effectLst/>
          <a:extLst>
            <a:ext uri="{AF507438-7753-43E0-B8FC-AC1667EBCBE1}"/>
            <a:ext uri="{53640926-AAD7-44D8-BBD7-CCE9431645EC}"/>
          </a:extLst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8" b="0" i="0" u="none" cap="all" spc="0">
                <a:solidFill>
                  <a:srgbClr val="FFFFFF"/>
                </a:solidFill>
                <a:latin typeface="Bosch Office Sans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970" y="527542"/>
            <a:ext cx="1477983" cy="839474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053" y="527542"/>
            <a:ext cx="4310894" cy="8394741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05" y="2469498"/>
            <a:ext cx="5914579" cy="4120915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05" y="6628636"/>
            <a:ext cx="5914579" cy="2168768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214" indent="0">
              <a:buNone/>
              <a:defRPr sz="1126">
                <a:solidFill>
                  <a:schemeClr val="tx1">
                    <a:tint val="75000"/>
                  </a:schemeClr>
                </a:solidFill>
              </a:defRPr>
            </a:lvl2pPr>
            <a:lvl3pPr marL="514427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64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8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60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2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49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70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42" y="2080537"/>
            <a:ext cx="3039586" cy="66923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696" y="2080535"/>
            <a:ext cx="3039586" cy="66923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76" y="527539"/>
            <a:ext cx="5914579" cy="19139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76" y="2428717"/>
            <a:ext cx="2901715" cy="119014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14" indent="0">
              <a:buNone/>
              <a:defRPr sz="1126" b="1"/>
            </a:lvl2pPr>
            <a:lvl3pPr marL="514427" indent="0">
              <a:buNone/>
              <a:defRPr sz="1012" b="1"/>
            </a:lvl3pPr>
            <a:lvl4pPr marL="771641" indent="0">
              <a:buNone/>
              <a:defRPr sz="900" b="1"/>
            </a:lvl4pPr>
            <a:lvl5pPr marL="1028854" indent="0">
              <a:buNone/>
              <a:defRPr sz="900" b="1"/>
            </a:lvl5pPr>
            <a:lvl6pPr marL="1286067" indent="0">
              <a:buNone/>
              <a:defRPr sz="900" b="1"/>
            </a:lvl6pPr>
            <a:lvl7pPr marL="1543280" indent="0">
              <a:buNone/>
              <a:defRPr sz="900" b="1"/>
            </a:lvl7pPr>
            <a:lvl8pPr marL="1800495" indent="0">
              <a:buNone/>
              <a:defRPr sz="900" b="1"/>
            </a:lvl8pPr>
            <a:lvl9pPr marL="2057707" indent="0">
              <a:buNone/>
              <a:defRPr sz="9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76" y="3618865"/>
            <a:ext cx="2901715" cy="53212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2003" y="2428717"/>
            <a:ext cx="2914948" cy="119014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14" indent="0">
              <a:buNone/>
              <a:defRPr sz="1126" b="1"/>
            </a:lvl2pPr>
            <a:lvl3pPr marL="514427" indent="0">
              <a:buNone/>
              <a:defRPr sz="1012" b="1"/>
            </a:lvl3pPr>
            <a:lvl4pPr marL="771641" indent="0">
              <a:buNone/>
              <a:defRPr sz="900" b="1"/>
            </a:lvl4pPr>
            <a:lvl5pPr marL="1028854" indent="0">
              <a:buNone/>
              <a:defRPr sz="900" b="1"/>
            </a:lvl5pPr>
            <a:lvl6pPr marL="1286067" indent="0">
              <a:buNone/>
              <a:defRPr sz="900" b="1"/>
            </a:lvl6pPr>
            <a:lvl7pPr marL="1543280" indent="0">
              <a:buNone/>
              <a:defRPr sz="900" b="1"/>
            </a:lvl7pPr>
            <a:lvl8pPr marL="1800495" indent="0">
              <a:buNone/>
              <a:defRPr sz="900" b="1"/>
            </a:lvl8pPr>
            <a:lvl9pPr marL="2057707" indent="0">
              <a:buNone/>
              <a:defRPr sz="9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2003" y="3618865"/>
            <a:ext cx="2914948" cy="53212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75" y="660063"/>
            <a:ext cx="2212343" cy="2311483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950" y="1427162"/>
            <a:ext cx="3472003" cy="7038942"/>
          </a:xfrm>
        </p:spPr>
        <p:txBody>
          <a:bodyPr/>
          <a:lstStyle>
            <a:lvl1pPr>
              <a:defRPr sz="1800"/>
            </a:lvl1pPr>
            <a:lvl2pPr>
              <a:defRPr sz="1576"/>
            </a:lvl2pPr>
            <a:lvl3pPr>
              <a:defRPr sz="1350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75" y="2971546"/>
            <a:ext cx="2212343" cy="5504749"/>
          </a:xfrm>
        </p:spPr>
        <p:txBody>
          <a:bodyPr/>
          <a:lstStyle>
            <a:lvl1pPr marL="0" indent="0">
              <a:buNone/>
              <a:defRPr sz="900"/>
            </a:lvl1pPr>
            <a:lvl2pPr marL="257214" indent="0">
              <a:buNone/>
              <a:defRPr sz="788"/>
            </a:lvl2pPr>
            <a:lvl3pPr marL="514427" indent="0">
              <a:buNone/>
              <a:defRPr sz="676"/>
            </a:lvl3pPr>
            <a:lvl4pPr marL="771641" indent="0">
              <a:buNone/>
              <a:defRPr sz="562"/>
            </a:lvl4pPr>
            <a:lvl5pPr marL="1028854" indent="0">
              <a:buNone/>
              <a:defRPr sz="562"/>
            </a:lvl5pPr>
            <a:lvl6pPr marL="1286067" indent="0">
              <a:buNone/>
              <a:defRPr sz="562"/>
            </a:lvl6pPr>
            <a:lvl7pPr marL="1543280" indent="0">
              <a:buNone/>
              <a:defRPr sz="562"/>
            </a:lvl7pPr>
            <a:lvl8pPr marL="1800495" indent="0">
              <a:buNone/>
              <a:defRPr sz="562"/>
            </a:lvl8pPr>
            <a:lvl9pPr marL="2057707" indent="0">
              <a:buNone/>
              <a:defRPr sz="562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75" y="660063"/>
            <a:ext cx="2212343" cy="2311483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950" y="1427162"/>
            <a:ext cx="3472003" cy="7038942"/>
          </a:xfrm>
        </p:spPr>
        <p:txBody>
          <a:bodyPr/>
          <a:lstStyle>
            <a:lvl1pPr marL="0" indent="0">
              <a:buNone/>
              <a:defRPr sz="1800"/>
            </a:lvl1pPr>
            <a:lvl2pPr marL="257214" indent="0">
              <a:buNone/>
              <a:defRPr sz="1576"/>
            </a:lvl2pPr>
            <a:lvl3pPr marL="514427" indent="0">
              <a:buNone/>
              <a:defRPr sz="1350"/>
            </a:lvl3pPr>
            <a:lvl4pPr marL="771641" indent="0">
              <a:buNone/>
              <a:defRPr sz="1126"/>
            </a:lvl4pPr>
            <a:lvl5pPr marL="1028854" indent="0">
              <a:buNone/>
              <a:defRPr sz="1126"/>
            </a:lvl5pPr>
            <a:lvl6pPr marL="1286067" indent="0">
              <a:buNone/>
              <a:defRPr sz="1126"/>
            </a:lvl6pPr>
            <a:lvl7pPr marL="1543280" indent="0">
              <a:buNone/>
              <a:defRPr sz="1126"/>
            </a:lvl7pPr>
            <a:lvl8pPr marL="1800495" indent="0">
              <a:buNone/>
              <a:defRPr sz="1126"/>
            </a:lvl8pPr>
            <a:lvl9pPr marL="2057707" indent="0">
              <a:buNone/>
              <a:defRPr sz="1126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75" y="2971546"/>
            <a:ext cx="2212343" cy="5504749"/>
          </a:xfrm>
        </p:spPr>
        <p:txBody>
          <a:bodyPr/>
          <a:lstStyle>
            <a:lvl1pPr marL="0" indent="0">
              <a:buNone/>
              <a:defRPr sz="900"/>
            </a:lvl1pPr>
            <a:lvl2pPr marL="257214" indent="0">
              <a:buNone/>
              <a:defRPr sz="788"/>
            </a:lvl2pPr>
            <a:lvl3pPr marL="514427" indent="0">
              <a:buNone/>
              <a:defRPr sz="676"/>
            </a:lvl3pPr>
            <a:lvl4pPr marL="771641" indent="0">
              <a:buNone/>
              <a:defRPr sz="562"/>
            </a:lvl4pPr>
            <a:lvl5pPr marL="1028854" indent="0">
              <a:buNone/>
              <a:defRPr sz="562"/>
            </a:lvl5pPr>
            <a:lvl6pPr marL="1286067" indent="0">
              <a:buNone/>
              <a:defRPr sz="562"/>
            </a:lvl6pPr>
            <a:lvl7pPr marL="1543280" indent="0">
              <a:buNone/>
              <a:defRPr sz="562"/>
            </a:lvl7pPr>
            <a:lvl8pPr marL="1800495" indent="0">
              <a:buNone/>
              <a:defRPr sz="562"/>
            </a:lvl8pPr>
            <a:lvl9pPr marL="2057707" indent="0">
              <a:buNone/>
              <a:defRPr sz="562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5900" y="1039813"/>
            <a:ext cx="51403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2081213"/>
            <a:ext cx="6424613" cy="6691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pic>
        <p:nvPicPr>
          <p:cNvPr id="1028" name="Grafik 4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5848350" y="8772525"/>
            <a:ext cx="912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Grafik 3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0" y="9698038"/>
            <a:ext cx="6858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1500" kern="1200">
          <a:solidFill>
            <a:schemeClr val="tx1"/>
          </a:solidFill>
          <a:latin typeface="Bosch Office Sans" panose="020B0604020202020204" pitchFamily="34" charset="0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Bosch Office Sans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Bosch Office Sans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Bosch Office Sans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Bosch Office Sans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Bosch Office Sans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Bosch Office Sans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Bosch Office Sans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Bosch Office Sans"/>
        </a:defRPr>
      </a:lvl9pPr>
    </p:titleStyle>
    <p:bodyStyle>
      <a:lvl1pPr marL="209550" indent="-209550" algn="l" defTabSz="514350" rtl="0" fontAlgn="base">
        <a:lnSpc>
          <a:spcPct val="107000"/>
        </a:lnSpc>
        <a:spcBef>
          <a:spcPts val="413"/>
        </a:spcBef>
        <a:spcAft>
          <a:spcPct val="0"/>
        </a:spcAft>
        <a:buSzPct val="100000"/>
        <a:buFont typeface="Wingdings 3" pitchFamily="18" charset="2"/>
        <a:buChar char=""/>
        <a:defRPr sz="1500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1pPr>
      <a:lvl2pPr marL="422275" indent="-228600" algn="l" defTabSz="514350" rtl="0" fontAlgn="base">
        <a:lnSpc>
          <a:spcPct val="103000"/>
        </a:lnSpc>
        <a:spcBef>
          <a:spcPts val="413"/>
        </a:spcBef>
        <a:spcAft>
          <a:spcPct val="0"/>
        </a:spcAft>
        <a:buSzPct val="100000"/>
        <a:buFont typeface="Wingdings 3" pitchFamily="18" charset="2"/>
        <a:buChar char=""/>
        <a:defRPr sz="1300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2pPr>
      <a:lvl3pPr marL="608013" indent="-169863" algn="l" defTabSz="514350" rtl="0" fontAlgn="base">
        <a:lnSpc>
          <a:spcPct val="102000"/>
        </a:lnSpc>
        <a:spcBef>
          <a:spcPts val="413"/>
        </a:spcBef>
        <a:spcAft>
          <a:spcPct val="0"/>
        </a:spcAft>
        <a:buSzPct val="100000"/>
        <a:buChar char="‒"/>
        <a:defRPr sz="1100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3pPr>
      <a:lvl4pPr marL="776288" indent="-152400" algn="l" defTabSz="514350" rtl="0" fontAlgn="base">
        <a:lnSpc>
          <a:spcPct val="103000"/>
        </a:lnSpc>
        <a:spcBef>
          <a:spcPts val="413"/>
        </a:spcBef>
        <a:spcAft>
          <a:spcPct val="0"/>
        </a:spcAft>
        <a:buSzPct val="100000"/>
        <a:buChar char="‒"/>
        <a:defRPr sz="1000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4pPr>
      <a:lvl5pPr marL="776288" indent="-152400" algn="l" defTabSz="514350" rtl="0" fontAlgn="base">
        <a:lnSpc>
          <a:spcPct val="103000"/>
        </a:lnSpc>
        <a:spcBef>
          <a:spcPts val="413"/>
        </a:spcBef>
        <a:spcAft>
          <a:spcPct val="0"/>
        </a:spcAft>
        <a:buSzPct val="100000"/>
        <a:buChar char="‒"/>
        <a:defRPr sz="1000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5pPr>
      <a:lvl6pPr marL="777019" indent="-153499" algn="l" defTabSz="514427" rtl="0" eaLnBrk="1" latinLnBrk="0" hangingPunct="1">
        <a:lnSpc>
          <a:spcPct val="103000"/>
        </a:lnSpc>
        <a:spcBef>
          <a:spcPts val="417"/>
        </a:spcBef>
        <a:buClrTx/>
        <a:buSzPct val="100000"/>
        <a:buFontTx/>
        <a:buChar char="‒"/>
        <a:defRPr sz="1084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6pPr>
      <a:lvl7pPr marL="777019" indent="-153499" algn="l" defTabSz="514427" rtl="0" eaLnBrk="1" latinLnBrk="0" hangingPunct="1">
        <a:lnSpc>
          <a:spcPct val="103000"/>
        </a:lnSpc>
        <a:spcBef>
          <a:spcPts val="417"/>
        </a:spcBef>
        <a:buClrTx/>
        <a:buSzPct val="100000"/>
        <a:buFontTx/>
        <a:buChar char="‒"/>
        <a:defRPr sz="1084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7pPr>
      <a:lvl8pPr marL="777019" indent="-153499" algn="l" defTabSz="514427" rtl="0" eaLnBrk="1" latinLnBrk="0" hangingPunct="1">
        <a:lnSpc>
          <a:spcPct val="103000"/>
        </a:lnSpc>
        <a:spcBef>
          <a:spcPts val="417"/>
        </a:spcBef>
        <a:buClrTx/>
        <a:buSzPct val="100000"/>
        <a:buFontTx/>
        <a:buChar char="‒"/>
        <a:defRPr sz="1084" b="0" i="0" u="none" kern="120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8pPr>
      <a:lvl9pPr marL="777019" indent="-153499" algn="l" defTabSz="514427" rtl="0" eaLnBrk="1" latinLnBrk="0" hangingPunct="1">
        <a:lnSpc>
          <a:spcPct val="103000"/>
        </a:lnSpc>
        <a:spcBef>
          <a:spcPts val="417"/>
        </a:spcBef>
        <a:buClrTx/>
        <a:buSzPct val="100000"/>
        <a:buFontTx/>
        <a:buChar char="‒"/>
        <a:defRPr sz="1084" b="0" i="0" u="none" kern="1200" baseline="0">
          <a:solidFill>
            <a:schemeClr val="tx1"/>
          </a:solidFill>
          <a:latin typeface="Bosch Office Sans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51442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214" algn="l" defTabSz="51442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427" algn="l" defTabSz="51442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641" algn="l" defTabSz="51442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854" algn="l" defTabSz="51442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6067" algn="l" defTabSz="51442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3280" algn="l" defTabSz="51442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495" algn="l" defTabSz="51442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707" algn="l" defTabSz="514427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7000">
              <a:schemeClr val="bg1">
                <a:lumMod val="95000"/>
              </a:schemeClr>
            </a:gs>
            <a:gs pos="76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3425" y="342900"/>
            <a:ext cx="5140325" cy="323850"/>
          </a:xfrm>
        </p:spPr>
        <p:txBody>
          <a:bodyPr rtlCol="0">
            <a:noAutofit/>
          </a:bodyPr>
          <a:lstStyle/>
          <a:p>
            <a:pPr algn="ctr" defTabSz="514427" fontAlgn="auto">
              <a:spcAft>
                <a:spcPts val="0"/>
              </a:spcAft>
              <a:defRPr/>
            </a:pPr>
            <a:r>
              <a:rPr lang="de-DE" sz="2223" b="1" dirty="0">
                <a:solidFill>
                  <a:srgbClr val="0E78C5"/>
                </a:solidFill>
              </a:rPr>
              <a:t>Seminar Wirtschaft </a:t>
            </a:r>
            <a:endParaRPr lang="de-DE" sz="2223" dirty="0">
              <a:solidFill>
                <a:srgbClr val="0E78C5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900" y="849313"/>
            <a:ext cx="6424613" cy="4721225"/>
          </a:xfrm>
        </p:spPr>
        <p:txBody>
          <a:bodyPr/>
          <a:lstStyle/>
          <a:p>
            <a:pPr marL="209604" indent="-209604" defTabSz="514427" fontAlgn="auto">
              <a:spcBef>
                <a:spcPts val="417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334" dirty="0"/>
              <a:t>Ihr wisst noch nicht so recht, was Ihr für nächstes Jahr als Wahlfach wählen wollt? </a:t>
            </a:r>
          </a:p>
          <a:p>
            <a:pPr marL="423443" lvl="1" indent="-228659" defTabSz="514427" fontAlgn="auto">
              <a:spcBef>
                <a:spcPts val="417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334" dirty="0"/>
              <a:t>Ihr wisst noch nicht genau, was Eure spätere Berufswahl sein könnte? </a:t>
            </a:r>
          </a:p>
          <a:p>
            <a:pPr marL="608700" lvl="2" indent="-170437" defTabSz="514427" fontAlgn="auto">
              <a:spcBef>
                <a:spcPts val="417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334" dirty="0"/>
              <a:t>Ihr würdet gerne einen Einblick in das Thema Wirtschaft bekommen? </a:t>
            </a:r>
          </a:p>
          <a:p>
            <a:pPr marL="0" indent="0" algn="ctr" defTabSz="514427" fontAlgn="auto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de-DE" sz="1334" b="1" dirty="0"/>
          </a:p>
          <a:p>
            <a:pPr marL="0" indent="0" algn="ctr" defTabSz="514427" fontAlgn="auto">
              <a:spcBef>
                <a:spcPts val="417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de-DE" sz="1334" b="1" dirty="0"/>
              <a:t>Dann seid Ihr bei uns genau richtig! </a:t>
            </a:r>
          </a:p>
          <a:p>
            <a:pPr marL="0" indent="0" defTabSz="514427" fontAlgn="auto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de-DE" sz="1334" dirty="0"/>
          </a:p>
          <a:p>
            <a:pPr marL="0" indent="0" algn="just" defTabSz="514427" fontAlgn="auto">
              <a:spcBef>
                <a:spcPts val="417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de-DE" sz="1334" dirty="0"/>
              <a:t>Wir – die DHBW Studenten der Firma Bosch aus den Fachrichtungen BWL-Industrie und International Business – laden Euch herzlich zu unserem Seminar Wirtschaft im Januar </a:t>
            </a:r>
            <a:r>
              <a:rPr lang="de-DE" sz="1334" dirty="0" smtClean="0"/>
              <a:t>2018 </a:t>
            </a:r>
            <a:r>
              <a:rPr lang="de-DE" sz="1334" dirty="0"/>
              <a:t>ein. Im Rahmen von vier Nachmittagen möchten wir Euch einen Einblick in die Welt der Betriebswirtschaftslehre geben. Ihr werdet den grundlegenden Aufbau eines Unternehmens, sowie zwei spannende Themen des BWL-Studiums kennenlernen.</a:t>
            </a:r>
            <a:r>
              <a:rPr lang="de-DE" sz="1334" b="1" dirty="0"/>
              <a:t> </a:t>
            </a:r>
          </a:p>
          <a:p>
            <a:pPr marL="0" indent="0" algn="just" defTabSz="514427" fontAlgn="auto">
              <a:spcBef>
                <a:spcPts val="417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de-DE" sz="1334" dirty="0"/>
              <a:t>Damit Ihr wisst, welche Möglichkeiten Euch nach Eurem Abschluss offen stehen, möchten wir Euch noch abschließend über die verschiedenen Studienwege in Deutschland informieren.</a:t>
            </a:r>
          </a:p>
          <a:p>
            <a:pPr marL="0" indent="0" algn="just" defTabSz="514427" fontAlgn="auto">
              <a:lnSpc>
                <a:spcPct val="150000"/>
              </a:lnSpc>
              <a:spcBef>
                <a:spcPts val="222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de-DE" sz="500" dirty="0"/>
          </a:p>
          <a:p>
            <a:pPr marL="0" indent="0" algn="ctr" defTabSz="514427" fontAlgn="auto">
              <a:spcBef>
                <a:spcPts val="417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de-DE" sz="1334" dirty="0"/>
              <a:t>Ihr </a:t>
            </a:r>
            <a:r>
              <a:rPr lang="de-DE" sz="1334" dirty="0" smtClean="0"/>
              <a:t>wollt </a:t>
            </a:r>
            <a:r>
              <a:rPr lang="de-DE" sz="1334" dirty="0"/>
              <a:t>teilnehmen? </a:t>
            </a:r>
          </a:p>
          <a:p>
            <a:pPr marL="0" indent="0" algn="ctr" defTabSz="514427" fontAlgn="auto">
              <a:spcBef>
                <a:spcPts val="417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de-DE" sz="1334" b="1" dirty="0" smtClean="0">
                <a:solidFill>
                  <a:srgbClr val="FF0000"/>
                </a:solidFill>
              </a:rPr>
              <a:t>Anmeldeformulare gibt es im  Sekretariat </a:t>
            </a:r>
          </a:p>
          <a:p>
            <a:pPr marL="0" indent="0" algn="ctr" defTabSz="514427" fontAlgn="auto">
              <a:spcBef>
                <a:spcPts val="417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de-DE" sz="1334" b="1" dirty="0" smtClean="0">
                <a:solidFill>
                  <a:srgbClr val="FF0000"/>
                </a:solidFill>
              </a:rPr>
              <a:t>Anmeldeschluss ist Montag, der 14.12.2018 </a:t>
            </a:r>
            <a:endParaRPr lang="de-DE" sz="1334" b="1" dirty="0">
              <a:solidFill>
                <a:srgbClr val="FF0000"/>
              </a:solidFill>
            </a:endParaRPr>
          </a:p>
          <a:p>
            <a:pPr marL="0" indent="0" algn="ctr" defTabSz="514427" fontAlgn="auto">
              <a:spcBef>
                <a:spcPts val="417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de-DE" sz="1334" dirty="0"/>
              <a:t>(maximale Teilnehmerzahl 25!) </a:t>
            </a:r>
          </a:p>
          <a:p>
            <a:pPr marL="0" indent="0" defTabSz="514427" fontAlgn="auto">
              <a:spcBef>
                <a:spcPts val="417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de-DE" sz="1000" dirty="0"/>
          </a:p>
        </p:txBody>
      </p:sp>
      <p:pic>
        <p:nvPicPr>
          <p:cNvPr id="14340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9036050"/>
            <a:ext cx="1143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15900" y="5719763"/>
          <a:ext cx="6424613" cy="3044825"/>
        </p:xfrm>
        <a:graphic>
          <a:graphicData uri="http://schemas.openxmlformats.org/drawingml/2006/table">
            <a:tbl>
              <a:tblPr/>
              <a:tblGrid>
                <a:gridCol w="1560513"/>
                <a:gridCol w="3149600"/>
                <a:gridCol w="17145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sch Office Sans"/>
                          <a:cs typeface="Arial" charset="0"/>
                        </a:rPr>
                        <a:t>Datum</a:t>
                      </a:r>
                    </a:p>
                  </a:txBody>
                  <a:tcPr marL="76215" marR="76215" marT="38108" marB="381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7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sch Office Sans"/>
                          <a:cs typeface="Arial" charset="0"/>
                        </a:rPr>
                        <a:t>Thema</a:t>
                      </a:r>
                    </a:p>
                  </a:txBody>
                  <a:tcPr marL="76215" marR="76215" marT="38108" marB="381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7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sch Office Sans"/>
                          <a:cs typeface="Arial" charset="0"/>
                        </a:rPr>
                        <a:t>Ort</a:t>
                      </a:r>
                    </a:p>
                  </a:txBody>
                  <a:tcPr marL="76215" marR="76215" marT="38108" marB="381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78C5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16.01.2019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14:00 – 15:30 Uhr</a:t>
                      </a:r>
                      <a:endParaRPr kumimoji="0" lang="de-DE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sch Office Sans"/>
                        <a:cs typeface="Arial" charset="0"/>
                      </a:endParaRP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Unternehmen und Ihre Umwelt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Aufbau und Funktionsbereiche am Beispiel der Robert Bosch GmbH</a:t>
                      </a: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Philipp-Matthäus-Hahn-Gymnasium</a:t>
                      </a: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A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23.01.2019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14:00 – 15:30 Uhr</a:t>
                      </a: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Material- und Produktionswirtschaft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Einblick in die Materialwirtschaft, Produktionswirtschaft, Logistik und den Einkauf</a:t>
                      </a:r>
                      <a:endParaRPr kumimoji="0" lang="de-DE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sch Office Sans"/>
                        <a:cs typeface="Arial" charset="0"/>
                      </a:endParaRP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Philipp-Matthäus-Hahn-Gymnasium</a:t>
                      </a: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6.02.2019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14:00 – 15:30 Uhr</a:t>
                      </a: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Marketing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sch Office Sans"/>
                        <a:cs typeface="Arial" charset="0"/>
                      </a:endParaRP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Philipp-Matthäus-Hahn-Gymnasium</a:t>
                      </a: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A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13.02.2019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14:00 – 15:30 Uhr</a:t>
                      </a: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Wie studieren?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Unterschiede zwischen DH – FH – Uni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+ Erfolgreich bewerben: Tipps und Tricks</a:t>
                      </a: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sch Office Sans"/>
                          <a:cs typeface="Arial" charset="0"/>
                        </a:rPr>
                        <a:t>Philipp-Matthäus-Hahn-Gymnasium</a:t>
                      </a:r>
                    </a:p>
                  </a:txBody>
                  <a:tcPr marL="101626" marR="101626" marT="50813" marB="508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5884863" y="9001125"/>
            <a:ext cx="868362" cy="4683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4368" name="Grafi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4638" y="9088438"/>
            <a:ext cx="1285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1"/>
  <p:tag name="CFG.LAYOUT" val="BOSCH2"/>
  <p:tag name="CFG.CUSTOMERVERSION" val="9"/>
  <p:tag name="ML_1" val="RB_Fe"/>
  <p:tag name="ML_2" val="Bosch2.mcr"/>
  <p:tag name="ML_LAYOUT_RESOURCE" val="BOSCH2_4_3.mcr"/>
  <p:tag name="FIELD.DATE.CONTENT" val="09.09.2016"/>
  <p:tag name="FIELD.DATE.VALUE" val="09.09.2016"/>
  <p:tag name="FIELD.CONF.SUFFIX.CONTENT" val="\n | "/>
  <p:tag name="FIELD.CONF.COMBOINDEX" val="0"/>
  <p:tag name="FIELD.REM_ABL.SUFFIX.CONTENT" val="&#10;\n"/>
  <p:tag name="FIELD.COPY.CONTENT" val="© Robert Bosch GmbH 2016. Alle Rechte vorbehalten, auch bzgl. jeder Verfügung, Verwertung, Reproduktion, Bearbeitung, Weitergabe sowie für den Fall von Schutzrechtsanmeldungen."/>
  <p:tag name="FIELD.COPY.VALUE" val="© Robert Bosch GmbH 2016. Alle Rechte vorbehalten, auch bzgl. jeder Verfügung, Verwertung, Reproduktion, Bearbeitung, Weitergabe sowie für den Fall von Schutzrechtsanmeldungen."/>
  <p:tag name="FIELD.COPY.COMBOINDEX" val="0"/>
  <p:tag name="FIELD.BGROUP.SUFFIX.CONTENT" val=" | "/>
  <p:tag name="FIELD.BGROUP.COMBOINDEX" val="0"/>
  <p:tag name="FIELD.CHAPTER.CONTENT" val="Titel des Kapitels"/>
  <p:tag name="FIELD.CHAPTER.VALUE" val="Titel des Kapitels"/>
  <p:tag name="FIELD.DPT.CONTENT" val="PEA3-Fe"/>
  <p:tag name="FIELD.DPT.VALUE" val="PEA3-Fe | "/>
  <p:tag name="FIELD.DPT.SUFFIX.CONTENT" val=" | "/>
  <p:tag name="FIELDS.INITIALIZED" val="1"/>
  <p:tag name="FIELD.DATE.COMBOINDEX" val="-2"/>
  <p:tag name="FIELD.REM_ABL.COMBOINDEX" val="-2"/>
  <p:tag name="FIELD.CHAPTER.COMBOINDEX" val="-2"/>
  <p:tag name="FIELD.REM_ANL.COMBOINDEX" val="-2"/>
  <p:tag name="FIELD.DPT.COMBOINDEX" val="-2"/>
  <p:tag name="CONFIG" val="BOSCH2"/>
  <p:tag name="CFG.VERSION" val="0"/>
  <p:tag name="CFG.LAYOUTID" val="Bosch Layout 4:3 (new colored style)"/>
  <p:tag name="CFG.LAYOUTRES" val="BOSCH2_4_3"/>
  <p:tag name="MAPNAME" val="Map1"/>
  <p:tag name="LICENSEKEY" val="46504b9e-b1c9-48ed-967f-a36de42ae84b"/>
  <p:tag name="SLIDEMASTERMASTERNAME" val="Slide"/>
  <p:tag name="SLIDEMASTERSHAPESETGROUPCLASSNAME" val="ShapeSetGroup1"/>
  <p:tag name="SLIDEMASTERCOLORSETGROUPCLASSNAME" val="ColorSetGroup4"/>
  <p:tag name="SLIDEMASTERFONTSETGROUPCLASSNAME" val="FontSetGroup1"/>
  <p:tag name="SLIDEMASTERSTYLESETGROUPCLASSNAME" val="StyleSetGroup1"/>
  <p:tag name="SLIDEMASTERMODIFI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-Supergraphic-Bottom-4-3.png"/>
  <p:tag name="MLI" val="1"/>
  <p:tag name="SHAPECLASSNAME" val="ColorBarOnSlides"/>
  <p:tag name="SHAPECLASSPROTECTIONTYPE" val="15"/>
</p:tagLst>
</file>

<file path=ppt/theme/theme1.xml><?xml version="1.0" encoding="utf-8"?>
<a:theme xmlns:a="http://schemas.openxmlformats.org/drawingml/2006/main" name="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Custom 1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DefaultBosch2016.potx" id="{9C79B100-3E8C-49C0-8475-54E7D673F8CF}" vid="{0EBFA600-AC06-4417-8FA0-E8FF3BF23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</Words>
  <Application>Microsoft Office PowerPoint</Application>
  <PresentationFormat>A4-Papier (210x297 mm)</PresentationFormat>
  <Paragraphs>38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Bosch Office Sans</vt:lpstr>
      <vt:lpstr>Arial</vt:lpstr>
      <vt:lpstr>Wingdings 3</vt:lpstr>
      <vt:lpstr>Calibri</vt:lpstr>
      <vt:lpstr>Wingdings</vt:lpstr>
      <vt:lpstr>Bosch</vt:lpstr>
      <vt:lpstr>Seminar Wirtschaft </vt:lpstr>
    </vt:vector>
  </TitlesOfParts>
  <Company>BOSCH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Wirtschaft</dc:title>
  <dc:creator>FIXED-TERM Hagos Lea (PEA3-Fe)</dc:creator>
  <cp:lastModifiedBy>Verwaltung</cp:lastModifiedBy>
  <cp:revision>471</cp:revision>
  <dcterms:created xsi:type="dcterms:W3CDTF">2016-09-09T11:18:59Z</dcterms:created>
  <dcterms:modified xsi:type="dcterms:W3CDTF">2018-12-05T07:40:28Z</dcterms:modified>
</cp:coreProperties>
</file>